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mc.ncbi.nlm.nih.gov/articles/PMC4382208/#R78" TargetMode="External"/><Relationship Id="rId3" Type="http://schemas.openxmlformats.org/officeDocument/2006/relationships/hyperlink" Target="https://pmc.ncbi.nlm.nih.gov/articles/PMC4382208/#R70" TargetMode="External"/><Relationship Id="rId4" Type="http://schemas.openxmlformats.org/officeDocument/2006/relationships/hyperlink" Target="https://pmc.ncbi.nlm.nih.gov/articles/PMC4382208/#R41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c8ace6c46_1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c8ace6c46_1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a98e492f80_1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a98e492f80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Avery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ac8ace6c4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ac8ace6c4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98b3932265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98b3932265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Avery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8b3932265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8b3932265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1B1B1B"/>
                </a:solidFill>
                <a:highlight>
                  <a:srgbClr val="FFFCF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a) Single molecule detection provides high spatiotemporal resolution. Example of two-color QD tracking of QD-labeled EGF bound to EGFR (see also </a:t>
            </a:r>
            <a:r>
              <a:rPr lang="en" sz="1300" u="sng">
                <a:solidFill>
                  <a:srgbClr val="005EA2"/>
                </a:solidFill>
                <a:highlight>
                  <a:srgbClr val="FFFCF0"/>
                </a:highlight>
                <a:latin typeface="Times New Roman"/>
                <a:ea typeface="Times New Roman"/>
                <a:cs typeface="Times New Roman"/>
                <a:sym typeface="Times New Roman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Low-Nam et al, 2011</a:t>
            </a:r>
            <a:r>
              <a:rPr lang="en" sz="1300">
                <a:solidFill>
                  <a:srgbClr val="1B1B1B"/>
                </a:solidFill>
                <a:highlight>
                  <a:srgbClr val="FFFCF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). b) Live cell imaging captures dynamics of cellular processes. Image shows QD-EGF (red) binding to EGFR (green) on the surface of an A431 cell (see also </a:t>
            </a:r>
            <a:r>
              <a:rPr lang="en" sz="1300" u="sng">
                <a:solidFill>
                  <a:srgbClr val="005EA2"/>
                </a:solidFill>
                <a:highlight>
                  <a:srgbClr val="FFFCF0"/>
                </a:highlight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Lidke et al, 2004</a:t>
            </a:r>
            <a:r>
              <a:rPr lang="en" sz="1300">
                <a:solidFill>
                  <a:srgbClr val="1B1B1B"/>
                </a:solidFill>
                <a:highlight>
                  <a:srgbClr val="FFFCF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). c) QDs used in immunohistochemistry (IHC) assays allow for multiplex imaging. Example of two-color QD-IHC in human spleen tissue with QD-labeled antibodies against mast cell tryptase (green) and c-Kit (red) (image by E.W. Hatch, Lidke Lab). d) QDs can be visualized in </a:t>
            </a:r>
            <a:r>
              <a:rPr i="1" lang="en" sz="1300">
                <a:solidFill>
                  <a:srgbClr val="1B1B1B"/>
                </a:solidFill>
                <a:highlight>
                  <a:srgbClr val="FFFCF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in vivo</a:t>
            </a:r>
            <a:r>
              <a:rPr lang="en" sz="1300">
                <a:solidFill>
                  <a:srgbClr val="1B1B1B"/>
                </a:solidFill>
                <a:highlight>
                  <a:srgbClr val="FFFCF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imaging. Image shows simultaneous </a:t>
            </a:r>
            <a:r>
              <a:rPr i="1" lang="en" sz="1300">
                <a:solidFill>
                  <a:srgbClr val="1B1B1B"/>
                </a:solidFill>
                <a:highlight>
                  <a:srgbClr val="FFFCF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in vivo</a:t>
            </a:r>
            <a:r>
              <a:rPr lang="en" sz="1300">
                <a:solidFill>
                  <a:srgbClr val="1B1B1B"/>
                </a:solidFill>
                <a:highlight>
                  <a:srgbClr val="FFFCF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imaging of spectrally distinct QD-encoded microbeads. Image courtesy of X. Gao (see also </a:t>
            </a:r>
            <a:r>
              <a:rPr lang="en" sz="1300" u="sng">
                <a:solidFill>
                  <a:srgbClr val="005EA2"/>
                </a:solidFill>
                <a:highlight>
                  <a:srgbClr val="FFFCF0"/>
                </a:highlight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Gao et al, 2004</a:t>
            </a:r>
            <a:r>
              <a:rPr lang="en" sz="1300">
                <a:solidFill>
                  <a:srgbClr val="1B1B1B"/>
                </a:solidFill>
                <a:highlight>
                  <a:srgbClr val="FFFCF0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98b3932265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98b3932265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98b3932265_3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98b3932265_3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Explain stochastic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a976b563b0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a976b563b0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Explain stochastic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a976b563b0_1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a976b563b0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Explain stochastic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98b3932265_3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98b3932265_3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a976b563b0_1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a976b563b0_1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Avery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notion.so/Single-Photon-Microscopy-2a1a1f4b7636809d9ef1d23f2e6e2661?source=copy_link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hyperlink" Target="http://microbenotes.com/microscope/" TargetMode="External"/><Relationship Id="rId10" Type="http://schemas.openxmlformats.org/officeDocument/2006/relationships/hyperlink" Target="http://www.microscope.com/education-center/articles/history-of-microscopes" TargetMode="External"/><Relationship Id="rId13" Type="http://schemas.openxmlformats.org/officeDocument/2006/relationships/hyperlink" Target="http://www.evidentscientific.com/en/microscope-resource/knowledge-hub/anatomy/components" TargetMode="External"/><Relationship Id="rId12" Type="http://schemas.openxmlformats.org/officeDocument/2006/relationships/hyperlink" Target="http://www.evidentscientific.com/en/microscope-resource/knowledge-hub/anatomy/components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oi.org/10.1021/acs.jpcb.0c11545" TargetMode="External"/><Relationship Id="rId4" Type="http://schemas.openxmlformats.org/officeDocument/2006/relationships/hyperlink" Target="https://doi.org/10.1007/s00441-014-2087-2" TargetMode="External"/><Relationship Id="rId9" Type="http://schemas.openxmlformats.org/officeDocument/2006/relationships/hyperlink" Target="http://www.microscope.com/education-center/articles/history-of-microscopes" TargetMode="External"/><Relationship Id="rId15" Type="http://schemas.openxmlformats.org/officeDocument/2006/relationships/hyperlink" Target="https://www.microscopyu.com/techniques/phase-contrast/introduction-to-phase-contrast-microscopy" TargetMode="External"/><Relationship Id="rId14" Type="http://schemas.openxmlformats.org/officeDocument/2006/relationships/hyperlink" Target="https://zeiss-campus.magnet.fsu.edu/articles/superresolution/palm/introduction.html" TargetMode="External"/><Relationship Id="rId17" Type="http://schemas.openxmlformats.org/officeDocument/2006/relationships/hyperlink" Target="https://www.researchgate.net/figure/Single-photon-and-two-photon-process-A-Jablonski-diagrams-for-one-photon-excitation-and_fig3_221929135" TargetMode="External"/><Relationship Id="rId16" Type="http://schemas.openxmlformats.org/officeDocument/2006/relationships/hyperlink" Target="https://www.microscopyu.com/techniques/phase-contrast/introduction-to-phase-contrast-microscopy" TargetMode="External"/><Relationship Id="rId5" Type="http://schemas.openxmlformats.org/officeDocument/2006/relationships/hyperlink" Target="https://www.science.org/doi/10.1126/science.1127344" TargetMode="External"/><Relationship Id="rId6" Type="http://schemas.openxmlformats.org/officeDocument/2006/relationships/hyperlink" Target="https://www.researchgate.net/publication/49650644_Photoactivated_Localization_Microscopy_PALM_An_Optical_Technique_for_Achieving_10-nm_Resolution" TargetMode="External"/><Relationship Id="rId18" Type="http://schemas.openxmlformats.org/officeDocument/2006/relationships/image" Target="../media/image4.png"/><Relationship Id="rId7" Type="http://schemas.openxmlformats.org/officeDocument/2006/relationships/hyperlink" Target="https://simplyforensic.com/unveiling-the-microscopic-world-a-comprehensive-guide-to-microscopy-techniques/" TargetMode="External"/><Relationship Id="rId8" Type="http://schemas.openxmlformats.org/officeDocument/2006/relationships/hyperlink" Target="https://www.youtube.com/watch?v=GcQ24khZzvU&amp;t=558s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hyperlink" Target="https://www.ajicjournal.org/article/S0196-6553%2823%2900768-X/fulltext#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311700" y="2375700"/>
            <a:ext cx="8520600" cy="18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Only including section generated by Avery Books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This was made for EE218A @ UC Berkeley 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with</a:t>
            </a:r>
            <a:r>
              <a:rPr lang="en">
                <a:solidFill>
                  <a:schemeClr val="dk1"/>
                </a:solidFill>
              </a:rPr>
              <a:t> Prof. Kante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Speaker Notes: </a:t>
            </a:r>
            <a:r>
              <a:rPr lang="en" u="sng">
                <a:solidFill>
                  <a:schemeClr val="hlink"/>
                </a:solidFill>
                <a:hlinkClick r:id="rId3"/>
              </a:rPr>
              <a:t>Notion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0" y="0"/>
            <a:ext cx="9144000" cy="2375700"/>
          </a:xfrm>
          <a:prstGeom prst="rect">
            <a:avLst/>
          </a:prstGeom>
          <a:gradFill>
            <a:gsLst>
              <a:gs pos="0">
                <a:srgbClr val="1076D2"/>
              </a:gs>
              <a:gs pos="100000">
                <a:srgbClr val="09305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57150" rotWithShape="0" algn="bl" dir="5400000" dist="19050">
              <a:srgbClr val="0000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200">
                <a:solidFill>
                  <a:schemeClr val="lt1"/>
                </a:solidFill>
              </a:rPr>
              <a:t>Single Photon Microscopy</a:t>
            </a:r>
            <a:endParaRPr sz="4500">
              <a:solidFill>
                <a:schemeClr val="lt1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0425" y="4361483"/>
            <a:ext cx="570549" cy="592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0976" y="4412500"/>
            <a:ext cx="1803325" cy="5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/>
          <p:nvPr>
            <p:ph type="title"/>
          </p:nvPr>
        </p:nvSpPr>
        <p:spPr>
          <a:xfrm>
            <a:off x="311700" y="17999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Comparison to Differential Interference Contrast (DIC) </a:t>
            </a:r>
            <a:r>
              <a:rPr b="1" lang="en"/>
              <a:t>Microscopy</a:t>
            </a:r>
            <a:endParaRPr b="1"/>
          </a:p>
        </p:txBody>
      </p:sp>
      <p:sp>
        <p:nvSpPr>
          <p:cNvPr id="182" name="Google Shape;182;p22"/>
          <p:cNvSpPr txBox="1"/>
          <p:nvPr>
            <p:ph idx="1" type="body"/>
          </p:nvPr>
        </p:nvSpPr>
        <p:spPr>
          <a:xfrm>
            <a:off x="1194375" y="1137300"/>
            <a:ext cx="3107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Single Photon: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>
                <a:solidFill>
                  <a:schemeClr val="dk1"/>
                </a:solidFill>
              </a:rPr>
              <a:t>Incoherent Fluorescence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>
                <a:solidFill>
                  <a:schemeClr val="dk1"/>
                </a:solidFill>
              </a:rPr>
              <a:t>Chemical Map: shows precise location of </a:t>
            </a:r>
            <a:r>
              <a:rPr lang="en">
                <a:solidFill>
                  <a:schemeClr val="dk1"/>
                </a:solidFill>
              </a:rPr>
              <a:t>specific</a:t>
            </a:r>
            <a:r>
              <a:rPr lang="en">
                <a:solidFill>
                  <a:schemeClr val="dk1"/>
                </a:solidFill>
              </a:rPr>
              <a:t> labeled molecules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>
                <a:solidFill>
                  <a:schemeClr val="dk1"/>
                </a:solidFill>
              </a:rPr>
              <a:t>Intensity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>
                <a:solidFill>
                  <a:schemeClr val="dk1"/>
                </a:solidFill>
              </a:rPr>
              <a:t>Limited by Diffraction (not as much)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83" name="Google Shape;183;p22"/>
          <p:cNvCxnSpPr/>
          <p:nvPr/>
        </p:nvCxnSpPr>
        <p:spPr>
          <a:xfrm flipH="1">
            <a:off x="4566000" y="1137288"/>
            <a:ext cx="12000" cy="3064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4" name="Google Shape;184;p22"/>
          <p:cNvSpPr txBox="1"/>
          <p:nvPr/>
        </p:nvSpPr>
        <p:spPr>
          <a:xfrm>
            <a:off x="5320050" y="1137300"/>
            <a:ext cx="3701100" cy="36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Differential Interference Contrast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 sz="1800">
                <a:solidFill>
                  <a:schemeClr val="dk1"/>
                </a:solidFill>
              </a:rPr>
              <a:t>Phase shifts cause by sample’s refractive index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 sz="1800">
                <a:solidFill>
                  <a:schemeClr val="dk1"/>
                </a:solidFill>
              </a:rPr>
              <a:t>Shows surface contours and optical density 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 sz="1800">
                <a:solidFill>
                  <a:schemeClr val="dk1"/>
                </a:solidFill>
              </a:rPr>
              <a:t>Phase converted to pseudo - 3D shadow cast images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 sz="1800">
                <a:solidFill>
                  <a:schemeClr val="dk1"/>
                </a:solidFill>
              </a:rPr>
              <a:t>Limited by diffraction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u="sng">
              <a:solidFill>
                <a:schemeClr val="dk1"/>
              </a:solidFill>
            </a:endParaRPr>
          </a:p>
        </p:txBody>
      </p:sp>
      <p:sp>
        <p:nvSpPr>
          <p:cNvPr id="185" name="Google Shape;185;p22"/>
          <p:cNvSpPr/>
          <p:nvPr/>
        </p:nvSpPr>
        <p:spPr>
          <a:xfrm>
            <a:off x="-33450" y="-28075"/>
            <a:ext cx="9210900" cy="156300"/>
          </a:xfrm>
          <a:prstGeom prst="rect">
            <a:avLst/>
          </a:prstGeom>
          <a:solidFill>
            <a:srgbClr val="0032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2"/>
          <p:cNvSpPr txBox="1"/>
          <p:nvPr/>
        </p:nvSpPr>
        <p:spPr>
          <a:xfrm>
            <a:off x="0" y="4586065"/>
            <a:ext cx="9144000" cy="572700"/>
          </a:xfrm>
          <a:prstGeom prst="rect">
            <a:avLst/>
          </a:prstGeom>
          <a:gradFill>
            <a:gsLst>
              <a:gs pos="0">
                <a:srgbClr val="1076D2"/>
              </a:gs>
              <a:gs pos="100000">
                <a:srgbClr val="09305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	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87" name="Google Shape;187;p22"/>
          <p:cNvSpPr txBox="1"/>
          <p:nvPr/>
        </p:nvSpPr>
        <p:spPr>
          <a:xfrm>
            <a:off x="8472458" y="460910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</a:rPr>
              <a:t>‹#›</a:t>
            </a:fld>
            <a:endParaRPr sz="1000">
              <a:solidFill>
                <a:srgbClr val="FFFFFF"/>
              </a:solidFill>
            </a:endParaRPr>
          </a:p>
        </p:txBody>
      </p:sp>
      <p:pic>
        <p:nvPicPr>
          <p:cNvPr id="188" name="Google Shape;18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75" y="4623450"/>
            <a:ext cx="479358" cy="4979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2"/>
          <p:cNvSpPr txBox="1"/>
          <p:nvPr/>
        </p:nvSpPr>
        <p:spPr>
          <a:xfrm>
            <a:off x="594875" y="4586065"/>
            <a:ext cx="813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"/>
          <p:cNvSpPr txBox="1"/>
          <p:nvPr>
            <p:ph type="title"/>
          </p:nvPr>
        </p:nvSpPr>
        <p:spPr>
          <a:xfrm>
            <a:off x="311700" y="-28075"/>
            <a:ext cx="8520600" cy="51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Sources</a:t>
            </a:r>
            <a:endParaRPr b="1"/>
          </a:p>
        </p:txBody>
      </p:sp>
      <p:sp>
        <p:nvSpPr>
          <p:cNvPr id="195" name="Google Shape;195;p23"/>
          <p:cNvSpPr txBox="1"/>
          <p:nvPr>
            <p:ph idx="1" type="body"/>
          </p:nvPr>
        </p:nvSpPr>
        <p:spPr>
          <a:xfrm>
            <a:off x="162450" y="283122"/>
            <a:ext cx="8819100" cy="47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AutoNum type="arabicPeriod"/>
            </a:pPr>
            <a:r>
              <a:rPr b="1" lang="en" sz="900">
                <a:solidFill>
                  <a:srgbClr val="1B1B1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Urban, J. M., Chiang, W., Hammond, J. W., Cogan, N. M. B., Litzburg, A., Burke, R., Stern, H. A., Gelbard, H. A., Nilsson, B. L., &amp; Krauss, T. D. (2021). Quantum Dots for Improved Single-Molecule Localization Microscopy. </a:t>
            </a:r>
            <a:r>
              <a:rPr b="1" i="1" lang="en" sz="900">
                <a:solidFill>
                  <a:srgbClr val="1B1B1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The journal of physical chemistry. B</a:t>
            </a:r>
            <a:r>
              <a:rPr b="1" lang="en" sz="900">
                <a:solidFill>
                  <a:srgbClr val="1B1B1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b="1" i="1" lang="en" sz="900">
                <a:solidFill>
                  <a:srgbClr val="1B1B1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125</a:t>
            </a:r>
            <a:r>
              <a:rPr b="1" lang="en" sz="900">
                <a:solidFill>
                  <a:srgbClr val="1B1B1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(10), 2566–2576. </a:t>
            </a:r>
            <a:r>
              <a:rPr b="1" lang="en" sz="900" u="sng">
                <a:solidFill>
                  <a:schemeClr val="hlink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  <a:hlinkClick r:id="rId3"/>
              </a:rPr>
              <a:t>https://doi.org/10.1021/acs.jpcb.0c11545</a:t>
            </a:r>
            <a:endParaRPr b="1" sz="900">
              <a:solidFill>
                <a:srgbClr val="1B1B1B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AutoNum type="arabicPeriod"/>
            </a:pPr>
            <a:r>
              <a:rPr b="1" lang="en" sz="900">
                <a:solidFill>
                  <a:srgbClr val="1B1B1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Vu, T. Q., Lam, W. Y., Hatch, E. W., &amp; Lidke, D. S. (2015). Quantum dots for quantitative imaging: from single molecules to tissue. </a:t>
            </a:r>
            <a:r>
              <a:rPr b="1" i="1" lang="en" sz="900">
                <a:solidFill>
                  <a:srgbClr val="1B1B1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Cell and tissue research</a:t>
            </a:r>
            <a:r>
              <a:rPr b="1" lang="en" sz="900">
                <a:solidFill>
                  <a:srgbClr val="1B1B1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b="1" i="1" lang="en" sz="900">
                <a:solidFill>
                  <a:srgbClr val="1B1B1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360</a:t>
            </a:r>
            <a:r>
              <a:rPr b="1" lang="en" sz="900">
                <a:solidFill>
                  <a:srgbClr val="1B1B1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(1), 71–86. </a:t>
            </a:r>
            <a:r>
              <a:rPr b="1" lang="en" sz="900" u="sng">
                <a:solidFill>
                  <a:schemeClr val="hlink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  <a:hlinkClick r:id="rId4"/>
              </a:rPr>
              <a:t>https://doi.org/10.1007/s00441-014-2087-2</a:t>
            </a:r>
            <a:endParaRPr b="1" sz="900">
              <a:solidFill>
                <a:srgbClr val="1B1B1B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AutoNum type="arabicPeriod"/>
            </a:pPr>
            <a:r>
              <a:rPr b="1" lang="en" sz="900">
                <a:solidFill>
                  <a:srgbClr val="1B1B1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Betzig, E., Patterson, G. H., Sougrat, R., Lindwasser, O.W., Olenych, S.,  Bonifacino, J. S., Davidson, M. W., Lippincott-schwartz, J., Hess, H. F. (2006). Imaging Intracellular Fluorescent Proteins at Nanometer Resolution. </a:t>
            </a:r>
            <a:r>
              <a:rPr b="1" i="1" lang="en" sz="900">
                <a:solidFill>
                  <a:srgbClr val="1B1B1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Science</a:t>
            </a:r>
            <a:r>
              <a:rPr b="1" lang="en" sz="900">
                <a:solidFill>
                  <a:srgbClr val="1B1B1B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 </a:t>
            </a:r>
            <a:r>
              <a:rPr b="1" lang="en" sz="900" u="sng">
                <a:solidFill>
                  <a:schemeClr val="hlink"/>
                </a:solidFill>
                <a:latin typeface="Courier New"/>
                <a:ea typeface="Courier New"/>
                <a:cs typeface="Courier New"/>
                <a:sym typeface="Courier New"/>
                <a:hlinkClick r:id="rId5"/>
              </a:rPr>
              <a:t>Imaging Intracellular Fluorescent Proteins at Nanometer Resolution </a:t>
            </a:r>
            <a:endParaRPr b="1" sz="900">
              <a:latin typeface="Courier New"/>
              <a:ea typeface="Courier New"/>
              <a:cs typeface="Courier New"/>
              <a:sym typeface="Courier New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AutoNum type="arabicPeriod"/>
            </a:pP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Zhong, Haining. (2010). Photoactivated Localization Microscopy (PALM): An Optical Technique for Achieving 10-nm Resolution. Cold Spring Harbor protocols. 2010. pdb.top91. 10.1101/pdb.top91.</a:t>
            </a:r>
            <a:r>
              <a:rPr b="1" lang="en" sz="900" u="sng">
                <a:solidFill>
                  <a:schemeClr val="hlink"/>
                </a:solidFill>
                <a:latin typeface="Courier New"/>
                <a:ea typeface="Courier New"/>
                <a:cs typeface="Courier New"/>
                <a:sym typeface="Courier New"/>
                <a:hlinkClick r:id="rId6"/>
              </a:rPr>
              <a:t>Photoactivated Localization Microscopy (PALM): An Optical Technique for Achieving 10nm Resolution</a:t>
            </a:r>
            <a:r>
              <a:rPr b="1" lang="en" sz="900">
                <a:latin typeface="Courier New"/>
                <a:ea typeface="Courier New"/>
                <a:cs typeface="Courier New"/>
                <a:sym typeface="Courier New"/>
              </a:rPr>
              <a:t>  </a:t>
            </a:r>
            <a:endParaRPr b="1" sz="900">
              <a:latin typeface="Courier New"/>
              <a:ea typeface="Courier New"/>
              <a:cs typeface="Courier New"/>
              <a:sym typeface="Courier New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AutoNum type="arabicPeriod"/>
            </a:pP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Simply Forensics. (2025). Unveiling the Microscopic World: A Comprehensive Guide to Microscopy Techniques. </a:t>
            </a:r>
            <a:r>
              <a:rPr b="1" i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Simplyforensic</a:t>
            </a: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 </a:t>
            </a:r>
            <a:r>
              <a:rPr b="1" lang="en" sz="900" u="sng">
                <a:solidFill>
                  <a:schemeClr val="hlink"/>
                </a:solidFill>
                <a:latin typeface="Courier New"/>
                <a:ea typeface="Courier New"/>
                <a:cs typeface="Courier New"/>
                <a:sym typeface="Courier New"/>
                <a:hlinkClick r:id="rId7"/>
              </a:rPr>
              <a:t>Microscopy Techniques: A Complete Guide to Imaging Methods</a:t>
            </a:r>
            <a:endParaRPr b="1" sz="900">
              <a:latin typeface="Courier New"/>
              <a:ea typeface="Courier New"/>
              <a:cs typeface="Courier New"/>
              <a:sym typeface="Courier New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AutoNum type="arabicPeriod"/>
            </a:pP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iBiology Science Stories. (2011, Jan 8). Eric Betzig and Harald Hess (Janelia Farm/HHMI): Developing PALM Microscopy </a:t>
            </a:r>
            <a:r>
              <a:rPr b="1" lang="en" sz="900" u="sng">
                <a:solidFill>
                  <a:schemeClr val="hlink"/>
                </a:solidFill>
                <a:latin typeface="Courier New"/>
                <a:ea typeface="Courier New"/>
                <a:cs typeface="Courier New"/>
                <a:sym typeface="Courier New"/>
                <a:hlinkClick r:id="rId8"/>
              </a:rPr>
              <a:t>https://www.youtube.com/watch?v=GcQ24khZzvU&amp;t=558s</a:t>
            </a:r>
            <a:r>
              <a:rPr b="1" lang="en" sz="900"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1" sz="900">
              <a:latin typeface="Courier New"/>
              <a:ea typeface="Courier New"/>
              <a:cs typeface="Courier New"/>
              <a:sym typeface="Courier New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AutoNum type="arabicPeriod"/>
            </a:pP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“History of Microscopes.” </a:t>
            </a:r>
            <a:r>
              <a:rPr b="1" i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Microscope.com</a:t>
            </a: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Education Center, Microscope.com,</a:t>
            </a:r>
            <a:r>
              <a:rPr b="1" lang="en" sz="900">
                <a:solidFill>
                  <a:schemeClr val="dk1"/>
                </a:solidFill>
                <a:uFill>
                  <a:noFill/>
                </a:uFill>
                <a:latin typeface="Courier New"/>
                <a:ea typeface="Courier New"/>
                <a:cs typeface="Courier New"/>
                <a:sym typeface="Courier New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900" u="sng">
                <a:solidFill>
                  <a:schemeClr val="hlink"/>
                </a:solidFill>
                <a:latin typeface="Courier New"/>
                <a:ea typeface="Courier New"/>
                <a:cs typeface="Courier New"/>
                <a:sym typeface="Courier New"/>
                <a:hlinkClick r:id="rId10"/>
              </a:rPr>
              <a:t>www.microscope.com/education-center/articles/history-of-microscopes</a:t>
            </a: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 Accessed 24 Nov. 2025.</a:t>
            </a:r>
            <a:endParaRPr b="1"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AutoNum type="arabicPeriod"/>
            </a:pP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Dahal, Prashant. </a:t>
            </a:r>
            <a:r>
              <a:rPr b="1" i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“Microscopy: History, Classification, and Terms.”</a:t>
            </a: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Microbe Notes, 24 Nov. 2023, </a:t>
            </a:r>
            <a:r>
              <a:rPr b="1" lang="en" sz="900" u="sng">
                <a:solidFill>
                  <a:schemeClr val="hlink"/>
                </a:solidFill>
                <a:latin typeface="Courier New"/>
                <a:ea typeface="Courier New"/>
                <a:cs typeface="Courier New"/>
                <a:sym typeface="Courier New"/>
                <a:hlinkClick r:id="rId11"/>
              </a:rPr>
              <a:t>microbenotes.com/microscope/</a:t>
            </a: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endParaRPr b="1"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AutoNum type="arabicPeriod"/>
            </a:pP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“Microscope Optical Components Introduction.” </a:t>
            </a:r>
            <a:r>
              <a:rPr b="1" i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Evident Scientific – Knowledge Hub</a:t>
            </a: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, Evident Scientific,</a:t>
            </a:r>
            <a:r>
              <a:rPr b="1" lang="en" sz="900">
                <a:solidFill>
                  <a:schemeClr val="dk1"/>
                </a:solidFill>
                <a:uFill>
                  <a:noFill/>
                </a:uFill>
                <a:latin typeface="Courier New"/>
                <a:ea typeface="Courier New"/>
                <a:cs typeface="Courier New"/>
                <a:sym typeface="Courier New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900" u="sng">
                <a:solidFill>
                  <a:schemeClr val="hlink"/>
                </a:solidFill>
                <a:latin typeface="Courier New"/>
                <a:ea typeface="Courier New"/>
                <a:cs typeface="Courier New"/>
                <a:sym typeface="Courier New"/>
                <a:hlinkClick r:id="rId13"/>
              </a:rPr>
              <a:t>www.evidentscientific.com/en/microscope-resource/knowledge-hub/anatomy/components</a:t>
            </a: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 Accessed 24 Nov. 2025.</a:t>
            </a:r>
            <a:endParaRPr b="1"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AutoNum type="arabicPeriod"/>
            </a:pPr>
            <a:r>
              <a:rPr b="1" lang="en" sz="900">
                <a:solidFill>
                  <a:srgbClr val="1B1B1B"/>
                </a:solidFill>
                <a:highlight>
                  <a:schemeClr val="lt1"/>
                </a:highlight>
                <a:latin typeface="Courier New"/>
                <a:ea typeface="Courier New"/>
                <a:cs typeface="Courier New"/>
                <a:sym typeface="Courier New"/>
              </a:rPr>
              <a:t>Betzig, E., Patterson, G. H., Shroff, H., Lippincott-schwartz, J., Davidson, M. W., </a:t>
            </a: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“Introduction to Photoactivated Localization Microscopy” </a:t>
            </a:r>
            <a:r>
              <a:rPr b="1" i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Zeiss.</a:t>
            </a: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" sz="900" u="sng">
                <a:solidFill>
                  <a:schemeClr val="hlink"/>
                </a:solidFill>
                <a:latin typeface="Courier New"/>
                <a:ea typeface="Courier New"/>
                <a:cs typeface="Courier New"/>
                <a:sym typeface="Courier New"/>
                <a:hlinkClick r:id="rId14"/>
              </a:rPr>
              <a:t>Zeiss: Introduction to PALM</a:t>
            </a:r>
            <a:endParaRPr b="1"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AutoNum type="arabicPeriod"/>
            </a:pPr>
            <a:r>
              <a:rPr b="1" lang="en" sz="900">
                <a:solidFill>
                  <a:srgbClr val="1B1B1B"/>
                </a:solidFill>
                <a:highlight>
                  <a:schemeClr val="lt1"/>
                </a:highlight>
                <a:latin typeface="Courier New"/>
                <a:ea typeface="Courier New"/>
                <a:cs typeface="Courier New"/>
                <a:sym typeface="Courier New"/>
              </a:rPr>
              <a:t>Murphy, D. B., Moulding, R. S., Spring, K. R., Schwartz, S., &amp; Davidson, M. W. (n.d.). Introduction to Phase Contrast Microscopy. Nikon’s MicroscopyU.</a:t>
            </a:r>
            <a:r>
              <a:rPr b="1" lang="en" sz="900">
                <a:solidFill>
                  <a:srgbClr val="1B1B1B"/>
                </a:solidFill>
                <a:highlight>
                  <a:schemeClr val="lt1"/>
                </a:highlight>
                <a:uFill>
                  <a:noFill/>
                </a:uFill>
                <a:latin typeface="Courier New"/>
                <a:ea typeface="Courier New"/>
                <a:cs typeface="Courier New"/>
                <a:sym typeface="Courier New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900" u="sng">
                <a:solidFill>
                  <a:schemeClr val="hlink"/>
                </a:solidFill>
                <a:latin typeface="Courier New"/>
                <a:ea typeface="Courier New"/>
                <a:cs typeface="Courier New"/>
                <a:sym typeface="Courier New"/>
                <a:hlinkClick r:id="rId16"/>
              </a:rPr>
              <a:t>https://www.microscopyu.com/techniques/phase-contrast/introduction-to-phase-contrast-microscopy</a:t>
            </a: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1"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AutoNum type="arabicPeriod"/>
            </a:pP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Chen, N., Gao, G., Chong, S. P. (2012).“Focal Modulation Microscopy: Principle and Techniques” </a:t>
            </a:r>
            <a:r>
              <a:rPr b="1" i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National University of Singapore</a:t>
            </a: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. 10.5772/30906. </a:t>
            </a:r>
            <a:r>
              <a:rPr b="1" lang="en" sz="900" u="sng">
                <a:solidFill>
                  <a:schemeClr val="hlink"/>
                </a:solidFill>
                <a:latin typeface="Courier New"/>
                <a:ea typeface="Courier New"/>
                <a:cs typeface="Courier New"/>
                <a:sym typeface="Courier New"/>
                <a:hlinkClick r:id="rId17"/>
              </a:rPr>
              <a:t>Focal Modulation Microscopy</a:t>
            </a: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endParaRPr b="1"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ourier New"/>
              <a:buAutoNum type="arabicPeriod"/>
            </a:pPr>
            <a:r>
              <a:rPr b="1" lang="en" sz="9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Dirac, P. A. M. (1927). The Quantum Theory of the Emission and Absorption of Radiation. Proceedings of the Royal Society of London. Series A, Containing Papers of a Mathematical and Physical Character, 114(767), 243–265</a:t>
            </a:r>
            <a:endParaRPr b="1" sz="9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144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196" name="Google Shape;196;p23"/>
          <p:cNvSpPr/>
          <p:nvPr/>
        </p:nvSpPr>
        <p:spPr>
          <a:xfrm>
            <a:off x="-33450" y="-28075"/>
            <a:ext cx="9210900" cy="156300"/>
          </a:xfrm>
          <a:prstGeom prst="rect">
            <a:avLst/>
          </a:prstGeom>
          <a:solidFill>
            <a:srgbClr val="0032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7" name="Google Shape;197;p2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99977" y="4681702"/>
            <a:ext cx="401274" cy="416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319613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2400"/>
              <a:t>How Single Photon Microscopy Works</a:t>
            </a:r>
            <a:endParaRPr sz="2400"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172800" y="892325"/>
            <a:ext cx="6229800" cy="348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dk1"/>
                </a:solidFill>
              </a:rPr>
              <a:t>What is Single Photon Microscopy?</a:t>
            </a:r>
            <a:r>
              <a:rPr b="1" lang="en" sz="1400"/>
              <a:t> </a:t>
            </a:r>
            <a:br>
              <a:rPr lang="en" sz="1400">
                <a:solidFill>
                  <a:schemeClr val="dk1"/>
                </a:solidFill>
              </a:rPr>
            </a:br>
            <a:r>
              <a:rPr lang="en" sz="1400">
                <a:solidFill>
                  <a:schemeClr val="dk1"/>
                </a:solidFill>
              </a:rPr>
              <a:t>Uses an external light source to </a:t>
            </a:r>
            <a:r>
              <a:rPr b="1" lang="en" sz="1400">
                <a:solidFill>
                  <a:schemeClr val="dk1"/>
                </a:solidFill>
              </a:rPr>
              <a:t>pump</a:t>
            </a:r>
            <a:r>
              <a:rPr lang="en" sz="1400">
                <a:solidFill>
                  <a:schemeClr val="dk1"/>
                </a:solidFill>
              </a:rPr>
              <a:t> specimen that is embedded with </a:t>
            </a:r>
            <a:r>
              <a:rPr b="1" lang="en" sz="1400">
                <a:solidFill>
                  <a:schemeClr val="dk1"/>
                </a:solidFill>
              </a:rPr>
              <a:t>single-photon emitters</a:t>
            </a:r>
            <a:r>
              <a:rPr lang="en" sz="1400">
                <a:solidFill>
                  <a:schemeClr val="dk1"/>
                </a:solidFill>
              </a:rPr>
              <a:t> that absorb a photon from the pump, excite and de-excite it’s electron, and emit single photons which are detected by the microscope array.</a:t>
            </a:r>
            <a:endParaRPr sz="1400"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Single Photon Sources - Quantum Dots, Organic Dyes, Fluorescent Proteins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Engineering of single photon sources 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Applications of single photon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Brief comparison to another method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-33450" y="-28075"/>
            <a:ext cx="9210900" cy="156300"/>
          </a:xfrm>
          <a:prstGeom prst="rect">
            <a:avLst/>
          </a:prstGeom>
          <a:solidFill>
            <a:srgbClr val="0032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0" y="4576249"/>
            <a:ext cx="9144000" cy="572700"/>
          </a:xfrm>
          <a:prstGeom prst="rect">
            <a:avLst/>
          </a:prstGeom>
          <a:gradFill>
            <a:gsLst>
              <a:gs pos="0">
                <a:srgbClr val="1076D2"/>
              </a:gs>
              <a:gs pos="100000">
                <a:srgbClr val="09305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	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8472458" y="45992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</a:rPr>
              <a:t>‹#›</a:t>
            </a:fld>
            <a:endParaRPr sz="1000">
              <a:solidFill>
                <a:srgbClr val="FFFFFF"/>
              </a:solidFill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75" y="4613634"/>
            <a:ext cx="479358" cy="49792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594875" y="4576249"/>
            <a:ext cx="813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Source: [14]</a:t>
            </a:r>
            <a:endParaRPr sz="1000">
              <a:solidFill>
                <a:srgbClr val="FFFFFF"/>
              </a:solidFill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 rotWithShape="1">
          <a:blip r:embed="rId4">
            <a:alphaModFix/>
          </a:blip>
          <a:srcRect b="42138" l="12454" r="30572" t="3937"/>
          <a:stretch/>
        </p:blipFill>
        <p:spPr>
          <a:xfrm>
            <a:off x="6157500" y="1507262"/>
            <a:ext cx="2813725" cy="225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886038" y="128225"/>
            <a:ext cx="7371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Single Photon Sources: Why Important?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" name="Google Shape;75;p15"/>
          <p:cNvGrpSpPr/>
          <p:nvPr/>
        </p:nvGrpSpPr>
        <p:grpSpPr>
          <a:xfrm>
            <a:off x="1414472" y="986098"/>
            <a:ext cx="6315060" cy="3999050"/>
            <a:chOff x="239650" y="2192300"/>
            <a:chExt cx="4211725" cy="2667100"/>
          </a:xfrm>
        </p:grpSpPr>
        <p:pic>
          <p:nvPicPr>
            <p:cNvPr id="76" name="Google Shape;76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39650" y="2192300"/>
              <a:ext cx="4211725" cy="22901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Google Shape;77;p15"/>
            <p:cNvSpPr txBox="1"/>
            <p:nvPr/>
          </p:nvSpPr>
          <p:spPr>
            <a:xfrm>
              <a:off x="239650" y="4395900"/>
              <a:ext cx="3873900" cy="46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7075" lIns="137075" spcFirstLastPara="1" rIns="137075" wrap="square" tIns="1370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rgbClr val="1B1B1B"/>
                  </a:solidFill>
                  <a:highlight>
                    <a:srgbClr val="FFFFFF"/>
                  </a:highlight>
                  <a:latin typeface="Courier New"/>
                  <a:ea typeface="Courier New"/>
                  <a:cs typeface="Courier New"/>
                  <a:sym typeface="Courier New"/>
                </a:rPr>
                <a:t>[1] Urban, J. M., et. al. (2021). Quantum Dots for Improved Single-Molecule Localization Microscopy. </a:t>
              </a:r>
              <a:endParaRPr sz="1949">
                <a:solidFill>
                  <a:schemeClr val="dk2"/>
                </a:solidFill>
              </a:endParaRPr>
            </a:p>
          </p:txBody>
        </p:sp>
      </p:grpSp>
      <p:grpSp>
        <p:nvGrpSpPr>
          <p:cNvPr id="78" name="Google Shape;78;p15"/>
          <p:cNvGrpSpPr/>
          <p:nvPr/>
        </p:nvGrpSpPr>
        <p:grpSpPr>
          <a:xfrm>
            <a:off x="-33450" y="803814"/>
            <a:ext cx="8585234" cy="4120436"/>
            <a:chOff x="-33450" y="803814"/>
            <a:chExt cx="8585234" cy="4120436"/>
          </a:xfrm>
        </p:grpSpPr>
        <p:grpSp>
          <p:nvGrpSpPr>
            <p:cNvPr id="79" name="Google Shape;79;p15"/>
            <p:cNvGrpSpPr/>
            <p:nvPr/>
          </p:nvGrpSpPr>
          <p:grpSpPr>
            <a:xfrm>
              <a:off x="-33450" y="803814"/>
              <a:ext cx="8585234" cy="4120436"/>
              <a:chOff x="-33450" y="803814"/>
              <a:chExt cx="8585234" cy="4120436"/>
            </a:xfrm>
          </p:grpSpPr>
          <p:pic>
            <p:nvPicPr>
              <p:cNvPr id="80" name="Google Shape;80;p15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-33450" y="803814"/>
                <a:ext cx="8585234" cy="34448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1" name="Google Shape;81;p15"/>
              <p:cNvSpPr txBox="1"/>
              <p:nvPr/>
            </p:nvSpPr>
            <p:spPr>
              <a:xfrm>
                <a:off x="330725" y="4351550"/>
                <a:ext cx="61323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1B1B1B"/>
                    </a:solidFill>
                    <a:highlight>
                      <a:srgbClr val="FFFFFF"/>
                    </a:highlight>
                    <a:latin typeface="Courier New"/>
                    <a:ea typeface="Courier New"/>
                    <a:cs typeface="Courier New"/>
                    <a:sym typeface="Courier New"/>
                  </a:rPr>
                  <a:t>[2] Vu, T. Q., et al. (2015). Quantum dots for quantitative imaging: from single molecules to tissue. </a:t>
                </a:r>
                <a:endParaRPr sz="1800">
                  <a:solidFill>
                    <a:schemeClr val="dk2"/>
                  </a:solidFill>
                </a:endParaRPr>
              </a:p>
            </p:txBody>
          </p:sp>
        </p:grpSp>
        <p:sp>
          <p:nvSpPr>
            <p:cNvPr id="82" name="Google Shape;82;p15"/>
            <p:cNvSpPr txBox="1"/>
            <p:nvPr/>
          </p:nvSpPr>
          <p:spPr>
            <a:xfrm>
              <a:off x="0" y="830750"/>
              <a:ext cx="1944600" cy="196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-3302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AutoNum type="arabicPeriod"/>
              </a:pPr>
              <a:r>
                <a:rPr lang="en" sz="1600">
                  <a:solidFill>
                    <a:schemeClr val="dk1"/>
                  </a:solidFill>
                </a:rPr>
                <a:t>Break resolution limit by isolation of PSFs</a:t>
              </a:r>
              <a:endParaRPr sz="1600">
                <a:solidFill>
                  <a:schemeClr val="dk1"/>
                </a:solidFill>
              </a:endParaRPr>
            </a:p>
            <a:p>
              <a:pPr indent="-3302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AutoNum type="arabicPeriod"/>
              </a:pPr>
              <a:r>
                <a:rPr lang="en" sz="1600">
                  <a:solidFill>
                    <a:schemeClr val="dk1"/>
                  </a:solidFill>
                </a:rPr>
                <a:t>Sources integrated into object</a:t>
              </a:r>
              <a:endParaRPr sz="16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2"/>
                </a:solidFill>
              </a:endParaRPr>
            </a:p>
          </p:txBody>
        </p:sp>
      </p:grpSp>
      <p:sp>
        <p:nvSpPr>
          <p:cNvPr id="83" name="Google Shape;83;p15"/>
          <p:cNvSpPr/>
          <p:nvPr/>
        </p:nvSpPr>
        <p:spPr>
          <a:xfrm>
            <a:off x="-33450" y="-28075"/>
            <a:ext cx="9210900" cy="156300"/>
          </a:xfrm>
          <a:prstGeom prst="rect">
            <a:avLst/>
          </a:prstGeom>
          <a:solidFill>
            <a:srgbClr val="0032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990"/>
              <a:buNone/>
            </a:pPr>
            <a:r>
              <a:rPr b="1" lang="en" sz="2320"/>
              <a:t>Python Simulation - Comparison with Std. Microscopy</a:t>
            </a:r>
            <a:endParaRPr b="1" sz="2320"/>
          </a:p>
        </p:txBody>
      </p:sp>
      <p:sp>
        <p:nvSpPr>
          <p:cNvPr id="89" name="Google Shape;89;p16"/>
          <p:cNvSpPr/>
          <p:nvPr/>
        </p:nvSpPr>
        <p:spPr>
          <a:xfrm>
            <a:off x="-33450" y="-28075"/>
            <a:ext cx="9210900" cy="156300"/>
          </a:xfrm>
          <a:prstGeom prst="rect">
            <a:avLst/>
          </a:prstGeom>
          <a:solidFill>
            <a:srgbClr val="0032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6"/>
          <p:cNvSpPr txBox="1"/>
          <p:nvPr/>
        </p:nvSpPr>
        <p:spPr>
          <a:xfrm>
            <a:off x="0" y="4586065"/>
            <a:ext cx="9144000" cy="572700"/>
          </a:xfrm>
          <a:prstGeom prst="rect">
            <a:avLst/>
          </a:prstGeom>
          <a:gradFill>
            <a:gsLst>
              <a:gs pos="0">
                <a:srgbClr val="1076D2"/>
              </a:gs>
              <a:gs pos="100000">
                <a:srgbClr val="09305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	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8472458" y="460910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</a:rPr>
              <a:t>‹#›</a:t>
            </a:fld>
            <a:endParaRPr sz="1000">
              <a:solidFill>
                <a:srgbClr val="FFFFFF"/>
              </a:solidFill>
            </a:endParaRPr>
          </a:p>
        </p:txBody>
      </p:sp>
      <p:pic>
        <p:nvPicPr>
          <p:cNvPr id="92" name="Google Shape;9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75" y="4623450"/>
            <a:ext cx="479358" cy="49792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 txBox="1"/>
          <p:nvPr/>
        </p:nvSpPr>
        <p:spPr>
          <a:xfrm>
            <a:off x="594875" y="4586065"/>
            <a:ext cx="813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</a:endParaRPr>
          </a:p>
        </p:txBody>
      </p:sp>
      <p:pic>
        <p:nvPicPr>
          <p:cNvPr id="94" name="Google Shape;94;p16" title="microscopy localizati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70125"/>
            <a:ext cx="8839204" cy="2947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/>
          <p:nvPr>
            <p:ph type="title"/>
          </p:nvPr>
        </p:nvSpPr>
        <p:spPr>
          <a:xfrm>
            <a:off x="320968" y="17999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Single Photon Sources: Types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00" name="Google Shape;100;p17"/>
          <p:cNvSpPr txBox="1"/>
          <p:nvPr>
            <p:ph idx="1" type="body"/>
          </p:nvPr>
        </p:nvSpPr>
        <p:spPr>
          <a:xfrm>
            <a:off x="311700" y="887447"/>
            <a:ext cx="2479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Quantum Dots (QDs)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0-dimensional nanoscale semiconductor crystal that “blinks” and behaves as an </a:t>
            </a:r>
            <a:r>
              <a:rPr lang="en">
                <a:solidFill>
                  <a:schemeClr val="accent5"/>
                </a:solidFill>
              </a:rPr>
              <a:t>artificial</a:t>
            </a:r>
            <a:r>
              <a:rPr lang="en">
                <a:solidFill>
                  <a:schemeClr val="accent5"/>
                </a:solidFill>
              </a:rPr>
              <a:t> atom</a:t>
            </a:r>
            <a:endParaRPr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5"/>
                </a:solidFill>
              </a:rPr>
              <a:t>Made via “wet chemistry”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01" name="Google Shape;101;p17"/>
          <p:cNvSpPr txBox="1"/>
          <p:nvPr>
            <p:ph idx="1" type="body"/>
          </p:nvPr>
        </p:nvSpPr>
        <p:spPr>
          <a:xfrm>
            <a:off x="2791350" y="887447"/>
            <a:ext cx="2219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0-dimensional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“Blinking” 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02" name="Google Shape;102;p17"/>
          <p:cNvCxnSpPr/>
          <p:nvPr/>
        </p:nvCxnSpPr>
        <p:spPr>
          <a:xfrm>
            <a:off x="2706225" y="912372"/>
            <a:ext cx="0" cy="3770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3" name="Google Shape;103;p17"/>
          <p:cNvSpPr txBox="1"/>
          <p:nvPr/>
        </p:nvSpPr>
        <p:spPr>
          <a:xfrm>
            <a:off x="5724925" y="912372"/>
            <a:ext cx="3107400" cy="36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Electrons spatially constricted s.t. </a:t>
            </a:r>
            <a:r>
              <a:rPr lang="en" sz="1800" u="sng">
                <a:solidFill>
                  <a:schemeClr val="dk1"/>
                </a:solidFill>
              </a:rPr>
              <a:t>0 d.o.f.</a:t>
            </a:r>
            <a:endParaRPr sz="1800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Forces electron to </a:t>
            </a:r>
            <a:r>
              <a:rPr lang="en" sz="1800" u="sng">
                <a:solidFill>
                  <a:schemeClr val="dk1"/>
                </a:solidFill>
              </a:rPr>
              <a:t>discrete </a:t>
            </a:r>
            <a:r>
              <a:rPr lang="en" sz="1800">
                <a:solidFill>
                  <a:schemeClr val="dk1"/>
                </a:solidFill>
              </a:rPr>
              <a:t>energy levels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Inherent </a:t>
            </a:r>
            <a:r>
              <a:rPr lang="en" sz="1800" u="sng">
                <a:solidFill>
                  <a:schemeClr val="dk1"/>
                </a:solidFill>
              </a:rPr>
              <a:t>stochastic binary</a:t>
            </a:r>
            <a:r>
              <a:rPr lang="en" sz="1800">
                <a:solidFill>
                  <a:schemeClr val="dk1"/>
                </a:solidFill>
              </a:rPr>
              <a:t> states of fluorescence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Sparse random subset of probes in the dot are “on” at any given point and are required to </a:t>
            </a:r>
            <a:r>
              <a:rPr lang="en" sz="1800" u="sng">
                <a:solidFill>
                  <a:schemeClr val="dk1"/>
                </a:solidFill>
              </a:rPr>
              <a:t>locally isolate</a:t>
            </a:r>
            <a:endParaRPr sz="1800" u="sng">
              <a:solidFill>
                <a:schemeClr val="dk1"/>
              </a:solidFill>
            </a:endParaRPr>
          </a:p>
        </p:txBody>
      </p:sp>
      <p:cxnSp>
        <p:nvCxnSpPr>
          <p:cNvPr id="104" name="Google Shape;104;p17"/>
          <p:cNvCxnSpPr/>
          <p:nvPr/>
        </p:nvCxnSpPr>
        <p:spPr>
          <a:xfrm>
            <a:off x="4415225" y="1120722"/>
            <a:ext cx="1339500" cy="12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5" name="Google Shape;105;p17"/>
          <p:cNvCxnSpPr/>
          <p:nvPr/>
        </p:nvCxnSpPr>
        <p:spPr>
          <a:xfrm>
            <a:off x="4435075" y="1120722"/>
            <a:ext cx="1279800" cy="952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6" name="Google Shape;106;p17"/>
          <p:cNvCxnSpPr/>
          <p:nvPr/>
        </p:nvCxnSpPr>
        <p:spPr>
          <a:xfrm flipH="1" rot="10800000">
            <a:off x="3938975" y="2886772"/>
            <a:ext cx="1756200" cy="119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7" name="Google Shape;107;p17"/>
          <p:cNvCxnSpPr/>
          <p:nvPr/>
        </p:nvCxnSpPr>
        <p:spPr>
          <a:xfrm>
            <a:off x="3958825" y="2995972"/>
            <a:ext cx="1756200" cy="64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8" name="Google Shape;108;p17"/>
          <p:cNvSpPr/>
          <p:nvPr/>
        </p:nvSpPr>
        <p:spPr>
          <a:xfrm>
            <a:off x="-33450" y="-28075"/>
            <a:ext cx="9210900" cy="156300"/>
          </a:xfrm>
          <a:prstGeom prst="rect">
            <a:avLst/>
          </a:prstGeom>
          <a:solidFill>
            <a:srgbClr val="0032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7"/>
          <p:cNvSpPr txBox="1"/>
          <p:nvPr/>
        </p:nvSpPr>
        <p:spPr>
          <a:xfrm>
            <a:off x="0" y="4586065"/>
            <a:ext cx="9144000" cy="572700"/>
          </a:xfrm>
          <a:prstGeom prst="rect">
            <a:avLst/>
          </a:prstGeom>
          <a:gradFill>
            <a:gsLst>
              <a:gs pos="0">
                <a:srgbClr val="1076D2"/>
              </a:gs>
              <a:gs pos="100000">
                <a:srgbClr val="09305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	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8472458" y="460910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</a:rPr>
              <a:t>‹#›</a:t>
            </a:fld>
            <a:endParaRPr sz="1000">
              <a:solidFill>
                <a:srgbClr val="FFFFFF"/>
              </a:solidFill>
            </a:endParaRPr>
          </a:p>
        </p:txBody>
      </p:sp>
      <p:pic>
        <p:nvPicPr>
          <p:cNvPr id="111" name="Google Shape;11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75" y="4623450"/>
            <a:ext cx="479358" cy="497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7"/>
          <p:cNvSpPr txBox="1"/>
          <p:nvPr/>
        </p:nvSpPr>
        <p:spPr>
          <a:xfrm>
            <a:off x="594875" y="4586065"/>
            <a:ext cx="813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type="title"/>
          </p:nvPr>
        </p:nvSpPr>
        <p:spPr>
          <a:xfrm>
            <a:off x="311700" y="17999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Single Photon Sources: Types</a:t>
            </a:r>
            <a:endParaRPr b="1"/>
          </a:p>
        </p:txBody>
      </p:sp>
      <p:sp>
        <p:nvSpPr>
          <p:cNvPr id="118" name="Google Shape;118;p18"/>
          <p:cNvSpPr txBox="1"/>
          <p:nvPr>
            <p:ph idx="1" type="body"/>
          </p:nvPr>
        </p:nvSpPr>
        <p:spPr>
          <a:xfrm>
            <a:off x="311700" y="887447"/>
            <a:ext cx="2479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Organic Dyes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accent5"/>
                </a:solidFill>
              </a:rPr>
              <a:t>Small Molecule dyes that are conjugated to antibodies or other agents that blink due to chemical buffers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9" name="Google Shape;119;p18"/>
          <p:cNvSpPr txBox="1"/>
          <p:nvPr>
            <p:ph idx="1" type="body"/>
          </p:nvPr>
        </p:nvSpPr>
        <p:spPr>
          <a:xfrm>
            <a:off x="2791350" y="887447"/>
            <a:ext cx="2219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Chemical Buffers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Optical properties 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20" name="Google Shape;120;p18"/>
          <p:cNvCxnSpPr/>
          <p:nvPr/>
        </p:nvCxnSpPr>
        <p:spPr>
          <a:xfrm>
            <a:off x="2706225" y="912372"/>
            <a:ext cx="0" cy="3770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1" name="Google Shape;121;p18"/>
          <p:cNvSpPr txBox="1"/>
          <p:nvPr/>
        </p:nvSpPr>
        <p:spPr>
          <a:xfrm>
            <a:off x="5724925" y="912372"/>
            <a:ext cx="3107400" cy="36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Requires optimized and cytotoxic imaging buffers to induce blinking</a:t>
            </a:r>
            <a:endParaRPr sz="1800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Less photo stable and less total photons than QDs before photobleaching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Small size minimizes linkage errors -&gt; better map of location</a:t>
            </a:r>
            <a:endParaRPr sz="1800" u="sng">
              <a:solidFill>
                <a:schemeClr val="dk1"/>
              </a:solidFill>
            </a:endParaRPr>
          </a:p>
        </p:txBody>
      </p:sp>
      <p:cxnSp>
        <p:nvCxnSpPr>
          <p:cNvPr id="122" name="Google Shape;122;p18"/>
          <p:cNvCxnSpPr/>
          <p:nvPr/>
        </p:nvCxnSpPr>
        <p:spPr>
          <a:xfrm>
            <a:off x="4706800" y="1164575"/>
            <a:ext cx="1047900" cy="85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3" name="Google Shape;123;p18"/>
          <p:cNvCxnSpPr/>
          <p:nvPr/>
        </p:nvCxnSpPr>
        <p:spPr>
          <a:xfrm flipH="1" rot="10800000">
            <a:off x="4735900" y="2886750"/>
            <a:ext cx="959400" cy="102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4" name="Google Shape;124;p18"/>
          <p:cNvCxnSpPr/>
          <p:nvPr/>
        </p:nvCxnSpPr>
        <p:spPr>
          <a:xfrm>
            <a:off x="4740750" y="2993900"/>
            <a:ext cx="974400" cy="647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5" name="Google Shape;125;p18"/>
          <p:cNvSpPr/>
          <p:nvPr/>
        </p:nvSpPr>
        <p:spPr>
          <a:xfrm>
            <a:off x="-33450" y="-28075"/>
            <a:ext cx="9210900" cy="156300"/>
          </a:xfrm>
          <a:prstGeom prst="rect">
            <a:avLst/>
          </a:prstGeom>
          <a:solidFill>
            <a:srgbClr val="0032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8"/>
          <p:cNvSpPr txBox="1"/>
          <p:nvPr/>
        </p:nvSpPr>
        <p:spPr>
          <a:xfrm>
            <a:off x="0" y="4586065"/>
            <a:ext cx="9144000" cy="572700"/>
          </a:xfrm>
          <a:prstGeom prst="rect">
            <a:avLst/>
          </a:prstGeom>
          <a:gradFill>
            <a:gsLst>
              <a:gs pos="0">
                <a:srgbClr val="1076D2"/>
              </a:gs>
              <a:gs pos="100000">
                <a:srgbClr val="09305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	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27" name="Google Shape;127;p18"/>
          <p:cNvSpPr txBox="1"/>
          <p:nvPr/>
        </p:nvSpPr>
        <p:spPr>
          <a:xfrm>
            <a:off x="8472458" y="460910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</a:rPr>
              <a:t>‹#›</a:t>
            </a:fld>
            <a:endParaRPr sz="1000">
              <a:solidFill>
                <a:srgbClr val="FFFFFF"/>
              </a:solidFill>
            </a:endParaRPr>
          </a:p>
        </p:txBody>
      </p:sp>
      <p:pic>
        <p:nvPicPr>
          <p:cNvPr id="128" name="Google Shape;12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75" y="4623450"/>
            <a:ext cx="479358" cy="497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8"/>
          <p:cNvSpPr txBox="1"/>
          <p:nvPr/>
        </p:nvSpPr>
        <p:spPr>
          <a:xfrm>
            <a:off x="594875" y="4586065"/>
            <a:ext cx="813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>
            <p:ph type="title"/>
          </p:nvPr>
        </p:nvSpPr>
        <p:spPr>
          <a:xfrm>
            <a:off x="311700" y="17999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Single Photon Sources: Types</a:t>
            </a:r>
            <a:endParaRPr b="1"/>
          </a:p>
        </p:txBody>
      </p:sp>
      <p:sp>
        <p:nvSpPr>
          <p:cNvPr id="135" name="Google Shape;135;p19"/>
          <p:cNvSpPr txBox="1"/>
          <p:nvPr>
            <p:ph idx="1" type="body"/>
          </p:nvPr>
        </p:nvSpPr>
        <p:spPr>
          <a:xfrm>
            <a:off x="311700" y="887447"/>
            <a:ext cx="2479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Fluorescent Proteins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5"/>
                </a:solidFill>
              </a:rPr>
              <a:t>Genetically encoded labels that are produced by cell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6" name="Google Shape;136;p19"/>
          <p:cNvSpPr txBox="1"/>
          <p:nvPr>
            <p:ph idx="1" type="body"/>
          </p:nvPr>
        </p:nvSpPr>
        <p:spPr>
          <a:xfrm>
            <a:off x="2791350" y="887447"/>
            <a:ext cx="2219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Photoactivatable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Photoconvertible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Properties 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37" name="Google Shape;137;p19"/>
          <p:cNvCxnSpPr/>
          <p:nvPr/>
        </p:nvCxnSpPr>
        <p:spPr>
          <a:xfrm>
            <a:off x="2706225" y="912372"/>
            <a:ext cx="0" cy="3770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8" name="Google Shape;138;p19"/>
          <p:cNvSpPr txBox="1"/>
          <p:nvPr/>
        </p:nvSpPr>
        <p:spPr>
          <a:xfrm>
            <a:off x="5724925" y="912372"/>
            <a:ext cx="3107400" cy="36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Exist in “off” state and turn “on” when excited (irreversible)</a:t>
            </a:r>
            <a:endParaRPr sz="1800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Change emission color after activation by particular wavelength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Endogenous and biocompatible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Low photon </a:t>
            </a:r>
            <a:r>
              <a:rPr lang="en" sz="1800">
                <a:solidFill>
                  <a:schemeClr val="dk1"/>
                </a:solidFill>
              </a:rPr>
              <a:t>count</a:t>
            </a:r>
            <a:r>
              <a:rPr lang="en" sz="1800">
                <a:solidFill>
                  <a:schemeClr val="dk1"/>
                </a:solidFill>
              </a:rPr>
              <a:t> and photostability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u="sng">
              <a:solidFill>
                <a:schemeClr val="dk1"/>
              </a:solidFill>
            </a:endParaRPr>
          </a:p>
        </p:txBody>
      </p:sp>
      <p:cxnSp>
        <p:nvCxnSpPr>
          <p:cNvPr id="139" name="Google Shape;139;p19"/>
          <p:cNvCxnSpPr/>
          <p:nvPr/>
        </p:nvCxnSpPr>
        <p:spPr>
          <a:xfrm>
            <a:off x="4706800" y="1164575"/>
            <a:ext cx="1047900" cy="85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0" name="Google Shape;140;p19"/>
          <p:cNvCxnSpPr/>
          <p:nvPr/>
        </p:nvCxnSpPr>
        <p:spPr>
          <a:xfrm>
            <a:off x="4682525" y="2081650"/>
            <a:ext cx="1077300" cy="16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1" name="Google Shape;141;p19"/>
          <p:cNvSpPr/>
          <p:nvPr/>
        </p:nvSpPr>
        <p:spPr>
          <a:xfrm>
            <a:off x="-33450" y="-28075"/>
            <a:ext cx="9210900" cy="156300"/>
          </a:xfrm>
          <a:prstGeom prst="rect">
            <a:avLst/>
          </a:prstGeom>
          <a:solidFill>
            <a:srgbClr val="0032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9"/>
          <p:cNvSpPr txBox="1"/>
          <p:nvPr/>
        </p:nvSpPr>
        <p:spPr>
          <a:xfrm>
            <a:off x="0" y="4586065"/>
            <a:ext cx="9144000" cy="572700"/>
          </a:xfrm>
          <a:prstGeom prst="rect">
            <a:avLst/>
          </a:prstGeom>
          <a:gradFill>
            <a:gsLst>
              <a:gs pos="0">
                <a:srgbClr val="1076D2"/>
              </a:gs>
              <a:gs pos="100000">
                <a:srgbClr val="09305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	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43" name="Google Shape;143;p19"/>
          <p:cNvSpPr txBox="1"/>
          <p:nvPr/>
        </p:nvSpPr>
        <p:spPr>
          <a:xfrm>
            <a:off x="8472458" y="460910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</a:rPr>
              <a:t>‹#›</a:t>
            </a:fld>
            <a:endParaRPr sz="1000">
              <a:solidFill>
                <a:srgbClr val="FFFFFF"/>
              </a:solidFill>
            </a:endParaRPr>
          </a:p>
        </p:txBody>
      </p:sp>
      <p:pic>
        <p:nvPicPr>
          <p:cNvPr id="144" name="Google Shape;14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75" y="4623450"/>
            <a:ext cx="479358" cy="4979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9"/>
          <p:cNvSpPr txBox="1"/>
          <p:nvPr/>
        </p:nvSpPr>
        <p:spPr>
          <a:xfrm>
            <a:off x="594875" y="4586065"/>
            <a:ext cx="813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</a:endParaRPr>
          </a:p>
        </p:txBody>
      </p:sp>
      <p:cxnSp>
        <p:nvCxnSpPr>
          <p:cNvPr id="146" name="Google Shape;146;p19"/>
          <p:cNvCxnSpPr/>
          <p:nvPr/>
        </p:nvCxnSpPr>
        <p:spPr>
          <a:xfrm flipH="1" rot="10800000">
            <a:off x="4066275" y="3362750"/>
            <a:ext cx="1698300" cy="116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7" name="Google Shape;147;p19"/>
          <p:cNvCxnSpPr/>
          <p:nvPr/>
        </p:nvCxnSpPr>
        <p:spPr>
          <a:xfrm>
            <a:off x="4075975" y="3484000"/>
            <a:ext cx="1688700" cy="67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3025" y="170037"/>
            <a:ext cx="6397950" cy="437422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0"/>
          <p:cNvSpPr/>
          <p:nvPr/>
        </p:nvSpPr>
        <p:spPr>
          <a:xfrm>
            <a:off x="-33450" y="-28075"/>
            <a:ext cx="9210900" cy="156300"/>
          </a:xfrm>
          <a:prstGeom prst="rect">
            <a:avLst/>
          </a:prstGeom>
          <a:solidFill>
            <a:srgbClr val="0032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0"/>
          <p:cNvSpPr txBox="1"/>
          <p:nvPr/>
        </p:nvSpPr>
        <p:spPr>
          <a:xfrm>
            <a:off x="0" y="4586065"/>
            <a:ext cx="9144000" cy="572700"/>
          </a:xfrm>
          <a:prstGeom prst="rect">
            <a:avLst/>
          </a:prstGeom>
          <a:gradFill>
            <a:gsLst>
              <a:gs pos="0">
                <a:srgbClr val="1076D2"/>
              </a:gs>
              <a:gs pos="100000">
                <a:srgbClr val="09305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	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55" name="Google Shape;155;p20"/>
          <p:cNvSpPr txBox="1"/>
          <p:nvPr/>
        </p:nvSpPr>
        <p:spPr>
          <a:xfrm>
            <a:off x="8472458" y="460910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</a:rPr>
              <a:t>‹#›</a:t>
            </a:fld>
            <a:endParaRPr sz="1000">
              <a:solidFill>
                <a:srgbClr val="FFFFFF"/>
              </a:solidFill>
            </a:endParaRPr>
          </a:p>
        </p:txBody>
      </p:sp>
      <p:pic>
        <p:nvPicPr>
          <p:cNvPr id="156" name="Google Shape;15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875" y="4623450"/>
            <a:ext cx="479358" cy="4979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0"/>
          <p:cNvSpPr txBox="1"/>
          <p:nvPr/>
        </p:nvSpPr>
        <p:spPr>
          <a:xfrm>
            <a:off x="594875" y="4586065"/>
            <a:ext cx="813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158" name="Google Shape;158;p20"/>
          <p:cNvSpPr txBox="1"/>
          <p:nvPr/>
        </p:nvSpPr>
        <p:spPr>
          <a:xfrm>
            <a:off x="52875" y="249750"/>
            <a:ext cx="1248300" cy="3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E2E2E"/>
                </a:solidFill>
                <a:highlight>
                  <a:srgbClr val="FFFFFF"/>
                </a:highlight>
              </a:rPr>
              <a:t>Fig from: </a:t>
            </a:r>
            <a:endParaRPr sz="1000">
              <a:solidFill>
                <a:srgbClr val="2E2E2E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E2E2E"/>
                </a:solidFill>
                <a:highlight>
                  <a:srgbClr val="FFFFFF"/>
                </a:highlight>
              </a:rPr>
              <a:t>Interventions for preventing or controlling health care–associated infection among health care workers or patients within primary care facilities: A scoping review</a:t>
            </a:r>
            <a:endParaRPr sz="1000">
              <a:solidFill>
                <a:srgbClr val="2E2E2E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005789"/>
                </a:solidFill>
                <a:highlight>
                  <a:srgbClr val="FFFFFF"/>
                </a:highlight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Lucyna Gozdzielewska, PhD</a:t>
            </a:r>
            <a:r>
              <a:rPr lang="en" sz="1000">
                <a:solidFill>
                  <a:srgbClr val="2E2E2E"/>
                </a:solidFill>
                <a:highlight>
                  <a:srgbClr val="FFFFFF"/>
                </a:highlight>
              </a:rPr>
              <a:t>, et. al.</a:t>
            </a:r>
            <a:endParaRPr sz="1000">
              <a:solidFill>
                <a:srgbClr val="2E2E2E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 txBox="1"/>
          <p:nvPr>
            <p:ph type="title"/>
          </p:nvPr>
        </p:nvSpPr>
        <p:spPr>
          <a:xfrm>
            <a:off x="311700" y="17999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Spontaneous Emission</a:t>
            </a:r>
            <a:endParaRPr b="1"/>
          </a:p>
        </p:txBody>
      </p:sp>
      <p:sp>
        <p:nvSpPr>
          <p:cNvPr id="164" name="Google Shape;164;p21"/>
          <p:cNvSpPr txBox="1"/>
          <p:nvPr>
            <p:ph idx="1" type="body"/>
          </p:nvPr>
        </p:nvSpPr>
        <p:spPr>
          <a:xfrm>
            <a:off x="311550" y="887447"/>
            <a:ext cx="2479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Quantum Mechanics &amp; Electrodynamics govern the emission parameters: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5" name="Google Shape;165;p21"/>
          <p:cNvSpPr txBox="1"/>
          <p:nvPr>
            <p:ph idx="1" type="body"/>
          </p:nvPr>
        </p:nvSpPr>
        <p:spPr>
          <a:xfrm>
            <a:off x="2791350" y="887447"/>
            <a:ext cx="2219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Dirac Theory of Radiation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Fluorescence Parameters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66" name="Google Shape;166;p21"/>
          <p:cNvCxnSpPr/>
          <p:nvPr/>
        </p:nvCxnSpPr>
        <p:spPr>
          <a:xfrm>
            <a:off x="2706225" y="912372"/>
            <a:ext cx="0" cy="3770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7" name="Google Shape;167;p21"/>
          <p:cNvSpPr txBox="1"/>
          <p:nvPr/>
        </p:nvSpPr>
        <p:spPr>
          <a:xfrm>
            <a:off x="5724925" y="912372"/>
            <a:ext cx="3107400" cy="36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Transition of states is viewed as interaction with vacuum fluctuations of QEM field (random phase)</a:t>
            </a:r>
            <a:endParaRPr sz="1800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Molar Extinction Coefficient (probability to absorb)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Fluorescence Quantum Yield (brightness)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Fluorescence</a:t>
            </a:r>
            <a:r>
              <a:rPr lang="en" sz="1800">
                <a:solidFill>
                  <a:schemeClr val="dk1"/>
                </a:solidFill>
              </a:rPr>
              <a:t> Lifetime (avg. time in excited state)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u="sng">
              <a:solidFill>
                <a:schemeClr val="dk1"/>
              </a:solidFill>
            </a:endParaRPr>
          </a:p>
        </p:txBody>
      </p:sp>
      <p:cxnSp>
        <p:nvCxnSpPr>
          <p:cNvPr id="168" name="Google Shape;168;p21"/>
          <p:cNvCxnSpPr/>
          <p:nvPr/>
        </p:nvCxnSpPr>
        <p:spPr>
          <a:xfrm>
            <a:off x="4706800" y="1164575"/>
            <a:ext cx="1047900" cy="85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9" name="Google Shape;169;p21"/>
          <p:cNvCxnSpPr/>
          <p:nvPr/>
        </p:nvCxnSpPr>
        <p:spPr>
          <a:xfrm>
            <a:off x="4682525" y="2081650"/>
            <a:ext cx="1067400" cy="39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0" name="Google Shape;170;p21"/>
          <p:cNvSpPr/>
          <p:nvPr/>
        </p:nvSpPr>
        <p:spPr>
          <a:xfrm>
            <a:off x="-33450" y="-28075"/>
            <a:ext cx="9210900" cy="156300"/>
          </a:xfrm>
          <a:prstGeom prst="rect">
            <a:avLst/>
          </a:prstGeom>
          <a:solidFill>
            <a:srgbClr val="00326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1"/>
          <p:cNvSpPr txBox="1"/>
          <p:nvPr/>
        </p:nvSpPr>
        <p:spPr>
          <a:xfrm>
            <a:off x="0" y="4586065"/>
            <a:ext cx="9144000" cy="572700"/>
          </a:xfrm>
          <a:prstGeom prst="rect">
            <a:avLst/>
          </a:prstGeom>
          <a:gradFill>
            <a:gsLst>
              <a:gs pos="0">
                <a:srgbClr val="1076D2"/>
              </a:gs>
              <a:gs pos="100000">
                <a:srgbClr val="09305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	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72" name="Google Shape;172;p21"/>
          <p:cNvSpPr txBox="1"/>
          <p:nvPr/>
        </p:nvSpPr>
        <p:spPr>
          <a:xfrm>
            <a:off x="8472458" y="460910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FFFFFF"/>
                </a:solidFill>
              </a:rPr>
              <a:t>‹#›</a:t>
            </a:fld>
            <a:endParaRPr sz="1000">
              <a:solidFill>
                <a:srgbClr val="FFFFFF"/>
              </a:solidFill>
            </a:endParaRPr>
          </a:p>
        </p:txBody>
      </p:sp>
      <p:pic>
        <p:nvPicPr>
          <p:cNvPr id="173" name="Google Shape;17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75" y="4623450"/>
            <a:ext cx="479358" cy="49792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1"/>
          <p:cNvSpPr txBox="1"/>
          <p:nvPr/>
        </p:nvSpPr>
        <p:spPr>
          <a:xfrm>
            <a:off x="594875" y="4586065"/>
            <a:ext cx="813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</a:endParaRPr>
          </a:p>
        </p:txBody>
      </p:sp>
      <p:cxnSp>
        <p:nvCxnSpPr>
          <p:cNvPr id="175" name="Google Shape;175;p21"/>
          <p:cNvCxnSpPr/>
          <p:nvPr/>
        </p:nvCxnSpPr>
        <p:spPr>
          <a:xfrm>
            <a:off x="4681975" y="2063425"/>
            <a:ext cx="1082700" cy="1299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6" name="Google Shape;176;p21"/>
          <p:cNvCxnSpPr/>
          <p:nvPr/>
        </p:nvCxnSpPr>
        <p:spPr>
          <a:xfrm>
            <a:off x="4702925" y="2084375"/>
            <a:ext cx="1061700" cy="2073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